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9" r:id="rId14"/>
    <p:sldId id="257" r:id="rId15"/>
    <p:sldId id="271" r:id="rId16"/>
    <p:sldId id="275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8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0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3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7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5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4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8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8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2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80056-6D70-401F-84CE-651A57194061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37A22-2D6F-4D19-BF58-843BDFEE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0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Video Codecs</a:t>
            </a:r>
            <a:br>
              <a:rPr lang="en-US" dirty="0" smtClean="0"/>
            </a:br>
            <a:r>
              <a:rPr lang="en-US" sz="3200" dirty="0" smtClean="0"/>
              <a:t>MPEG-4 AVC/H.264, H.265 HEVC, VP9, AV1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Deblocking</a:t>
            </a:r>
            <a:r>
              <a:rPr lang="en-US" sz="3600" dirty="0" smtClean="0"/>
              <a:t> filter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 filter used for smoothing block based video encoding</a:t>
            </a:r>
          </a:p>
          <a:p>
            <a:r>
              <a:rPr lang="en-US" sz="2400" dirty="0" smtClean="0"/>
              <a:t>In block-based encoding artifacts are obtained at the edges of the block</a:t>
            </a:r>
          </a:p>
          <a:p>
            <a:r>
              <a:rPr lang="en-US" sz="2400" dirty="0" smtClean="0"/>
              <a:t>The filter operates on a 4x4 grid on </a:t>
            </a:r>
            <a:r>
              <a:rPr lang="en-US" sz="2400" dirty="0" err="1" smtClean="0"/>
              <a:t>luma</a:t>
            </a:r>
            <a:r>
              <a:rPr lang="en-US" sz="2400" dirty="0" smtClean="0"/>
              <a:t> and chrominance components</a:t>
            </a:r>
          </a:p>
          <a:p>
            <a:r>
              <a:rPr lang="en-US" sz="2400" dirty="0" smtClean="0"/>
              <a:t>The filter is adaptive in order to eliminate encoding artifacts, but not produce excessive smoothing : it checks the quantization factor that is used on both sides of an edge – if it is similar, the artifact is caused artificially and a stronger </a:t>
            </a:r>
            <a:r>
              <a:rPr lang="en-US" sz="2400" dirty="0" err="1" smtClean="0"/>
              <a:t>deblock</a:t>
            </a:r>
            <a:r>
              <a:rPr lang="en-US" sz="2400" dirty="0" smtClean="0"/>
              <a:t> filter is used, if the quantization factors differ significantly then the artifact is natural due to the edge and a finer filter is used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67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Discrete Cosine Transform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51816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H.264 performs DCT on 8x8 or 4x4 blocks</a:t>
                </a:r>
              </a:p>
              <a:p>
                <a:r>
                  <a:rPr lang="en-US" sz="2400" dirty="0" smtClean="0"/>
                  <a:t>H.264 uses a highly efficient integer approximation to the floating-point DCT: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Let f be a 4x4 input block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Let F be the output </a:t>
                </a:r>
                <a:r>
                  <a:rPr lang="en-US" sz="2400" dirty="0" err="1" smtClean="0"/>
                  <a:t>FDCT&amp;quantisized</a:t>
                </a:r>
                <a:r>
                  <a:rPr lang="en-US" sz="2400" dirty="0" smtClean="0"/>
                  <a:t> 4x4 block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r>
                      <a:rPr lang="en-US" sz="2400" b="0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𝐶</m:t>
                        </m:r>
                      </m:e>
                      <m:sub/>
                    </m:sSub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sSubSup>
                      <m:sSubSup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  <m:sub/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bSup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)∗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sz="2400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where </a:t>
                </a:r>
                <a:r>
                  <a:rPr lang="en-US" sz="2400" dirty="0" smtClean="0">
                    <a:cs typeface="Times New Roman"/>
                  </a:rPr>
                  <a:t>‘∙’ is the normal matrix multiplication </a:t>
                </a:r>
              </a:p>
              <a:p>
                <a:pPr marL="0" indent="0">
                  <a:buNone/>
                </a:pPr>
                <a:r>
                  <a:rPr lang="en-US" sz="2400" dirty="0">
                    <a:cs typeface="Times New Roman"/>
                  </a:rPr>
                  <a:t> </a:t>
                </a:r>
                <a:r>
                  <a:rPr lang="en-US" sz="2400" dirty="0" smtClean="0">
                    <a:cs typeface="Times New Roman"/>
                  </a:rPr>
                  <a:t>            and ‘*’ is the </a:t>
                </a:r>
                <a:r>
                  <a:rPr lang="en-US" sz="2400" dirty="0" err="1" smtClean="0">
                    <a:cs typeface="Times New Roman"/>
                  </a:rPr>
                  <a:t>Hadamard</a:t>
                </a:r>
                <a:r>
                  <a:rPr lang="en-US" sz="2400" dirty="0" smtClean="0">
                    <a:cs typeface="Times New Roman"/>
                  </a:rPr>
                  <a:t>/</a:t>
                </a:r>
                <a:r>
                  <a:rPr lang="en-US" sz="2400" dirty="0" err="1" smtClean="0">
                    <a:cs typeface="Times New Roman"/>
                  </a:rPr>
                  <a:t>Schur</a:t>
                </a:r>
                <a:r>
                  <a:rPr lang="en-US" sz="2400" dirty="0" smtClean="0">
                    <a:cs typeface="Times New Roman"/>
                  </a:rPr>
                  <a:t> product 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(P=Q*R where </a:t>
                </a:r>
                <a:r>
                  <a:rPr lang="en-US" sz="2000" dirty="0" err="1" smtClean="0">
                    <a:latin typeface="Times New Roman"/>
                    <a:cs typeface="Times New Roman"/>
                  </a:rPr>
                  <a:t>p</a:t>
                </a:r>
                <a:r>
                  <a:rPr lang="en-US" sz="2000" baseline="-25000" dirty="0" err="1" smtClean="0">
                    <a:latin typeface="Times New Roman"/>
                    <a:cs typeface="Times New Roman"/>
                  </a:rPr>
                  <a:t>ij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=</a:t>
                </a:r>
                <a:r>
                  <a:rPr lang="en-US" sz="2000" dirty="0" err="1" smtClean="0">
                    <a:latin typeface="Times New Roman"/>
                    <a:cs typeface="Times New Roman"/>
                  </a:rPr>
                  <a:t>q</a:t>
                </a:r>
                <a:r>
                  <a:rPr lang="en-US" sz="2000" baseline="-25000" dirty="0" err="1" smtClean="0">
                    <a:latin typeface="Times New Roman"/>
                    <a:cs typeface="Times New Roman"/>
                  </a:rPr>
                  <a:t>ij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*</a:t>
                </a:r>
                <a:r>
                  <a:rPr lang="en-US" sz="2000" dirty="0" err="1" smtClean="0">
                    <a:latin typeface="Times New Roman"/>
                    <a:cs typeface="Times New Roman"/>
                  </a:rPr>
                  <a:t>r</a:t>
                </a:r>
                <a:r>
                  <a:rPr lang="en-US" sz="2000" baseline="-25000" dirty="0" err="1" smtClean="0">
                    <a:latin typeface="Times New Roman"/>
                    <a:cs typeface="Times New Roman"/>
                  </a:rPr>
                  <a:t>ij</a:t>
                </a:r>
                <a:r>
                  <a:rPr lang="en-US" sz="2000" dirty="0" smtClean="0">
                    <a:latin typeface="Times New Roman"/>
                    <a:cs typeface="Times New Roman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400" baseline="-25000" dirty="0" smtClean="0"/>
                  <a:t>	C is the core DCT transform matrix and S is the </a:t>
                </a:r>
                <a:r>
                  <a:rPr lang="en-US" sz="2400" baseline="-25000" dirty="0" err="1" smtClean="0"/>
                  <a:t>scaling+quantization</a:t>
                </a:r>
                <a:r>
                  <a:rPr lang="en-US" sz="2400" baseline="-25000" dirty="0" smtClean="0"/>
                  <a:t> matrix</a:t>
                </a:r>
              </a:p>
              <a:p>
                <a:pPr marL="0" indent="0">
                  <a:buNone/>
                </a:pPr>
                <a:endParaRPr lang="en-US" sz="2400" baseline="-25000" dirty="0" smtClean="0"/>
              </a:p>
              <a:p>
                <a:pPr marL="0" indent="0">
                  <a:buNone/>
                </a:pPr>
                <a:r>
                  <a:rPr lang="en-US" sz="2400" baseline="-25000" dirty="0"/>
                  <a:t>	</a:t>
                </a:r>
                <a:r>
                  <a:rPr lang="en-US" baseline="-25000" dirty="0" smtClean="0"/>
                  <a:t>C =                                                S = </a:t>
                </a:r>
                <a:endParaRPr lang="en-US" sz="2400" baseline="-25000" dirty="0" smtClean="0"/>
              </a:p>
              <a:p>
                <a:pPr marL="0" indent="0">
                  <a:buNone/>
                </a:pPr>
                <a:endParaRPr lang="en-US" sz="2400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5181600"/>
              </a:xfrm>
              <a:blipFill rotWithShape="1">
                <a:blip r:embed="rId2"/>
                <a:stretch>
                  <a:fillRect l="-929" t="-941" r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91150"/>
            <a:ext cx="19716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429250"/>
            <a:ext cx="3829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Entropy coding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Context-Adaptive Variable-Length Coding (CAVLC) </a:t>
            </a:r>
            <a:r>
              <a:rPr lang="en-US" sz="2400" dirty="0" smtClean="0"/>
              <a:t>– simpler, one probability model is used based on previously encoded macroblocks</a:t>
            </a:r>
          </a:p>
          <a:p>
            <a:r>
              <a:rPr lang="en-US" sz="2400" dirty="0"/>
              <a:t>Context-Adaptive Binary </a:t>
            </a:r>
            <a:r>
              <a:rPr lang="en-US" sz="2400" dirty="0" smtClean="0"/>
              <a:t>Arithmetic Coding </a:t>
            </a:r>
            <a:r>
              <a:rPr lang="en-US" sz="2400" dirty="0"/>
              <a:t>(CABAC) </a:t>
            </a:r>
            <a:r>
              <a:rPr lang="en-US" sz="2400" dirty="0" smtClean="0"/>
              <a:t>– more complex, several probability models are used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3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VP9 Codec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About VP9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VP9 is a open and royalty-free video coding standard developed by Google</a:t>
            </a:r>
          </a:p>
          <a:p>
            <a:r>
              <a:rPr lang="en-US" sz="2400" dirty="0" smtClean="0"/>
              <a:t>Used a lot on </a:t>
            </a:r>
            <a:r>
              <a:rPr lang="en-US" sz="2400" dirty="0" err="1" smtClean="0"/>
              <a:t>youtube</a:t>
            </a:r>
            <a:endParaRPr lang="en-US" sz="2400" dirty="0" smtClean="0"/>
          </a:p>
          <a:p>
            <a:r>
              <a:rPr lang="en-US" sz="2400" dirty="0" smtClean="0"/>
              <a:t>Was extended to AV1 in 2018 by Alliance for Open Media (Google, Facebook, Amazon, IBM, Intel, Microsoft …)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83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Macroblocks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Allows macroblocks of various sizes from 16x16 to 64x64</a:t>
            </a:r>
          </a:p>
          <a:p>
            <a:r>
              <a:rPr lang="en-US" sz="2400" dirty="0" smtClean="0"/>
              <a:t>A macroblock can be partitioned in many blocks of different sizes (</a:t>
            </a:r>
            <a:r>
              <a:rPr lang="en-US" sz="2400" dirty="0" err="1" smtClean="0"/>
              <a:t>recoursively</a:t>
            </a:r>
            <a:r>
              <a:rPr lang="en-US" sz="2400" dirty="0" smtClean="0"/>
              <a:t>, depending on color variation in a block):</a:t>
            </a:r>
          </a:p>
          <a:p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5316"/>
            <a:ext cx="372427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s://blogs.gnome.org/rbultje/files/2016/12/146-tx-closeup-300x3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657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1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</a:t>
            </a:r>
            <a:r>
              <a:rPr lang="en-US" sz="3600" dirty="0" smtClean="0"/>
              <a:t>lock prediction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blocks are either inter predicted or </a:t>
            </a:r>
            <a:r>
              <a:rPr lang="en-US" sz="2400" dirty="0" err="1" smtClean="0"/>
              <a:t>intrapredicted</a:t>
            </a:r>
            <a:endParaRPr lang="en-US" sz="2400" dirty="0" smtClean="0"/>
          </a:p>
          <a:p>
            <a:r>
              <a:rPr lang="en-US" sz="2400" dirty="0" err="1" smtClean="0"/>
              <a:t>interpredicted</a:t>
            </a:r>
            <a:r>
              <a:rPr lang="en-US" sz="2400" dirty="0" smtClean="0"/>
              <a:t> blocks : blocks can be predicted from one or two blocks from a different frame or two different frames (if the current block is predicted from 2 blocks from different frames, the pixel values are averaged between the 2 blocks)</a:t>
            </a:r>
          </a:p>
          <a:p>
            <a:r>
              <a:rPr lang="en-US" sz="2400" dirty="0" err="1" smtClean="0"/>
              <a:t>Intrapredicted</a:t>
            </a:r>
            <a:r>
              <a:rPr lang="en-US" sz="2400" dirty="0" smtClean="0"/>
              <a:t> blocks : pixels of a block can be predicted from other pixels from the same block (usually, the top-left, top-right, bottom-left, bottom-right pixels).</a:t>
            </a:r>
          </a:p>
          <a:p>
            <a:r>
              <a:rPr lang="en-US" sz="2400" dirty="0" smtClean="0"/>
              <a:t>Only the difference between the actual block and the predicted block is passed further to DCT and quantization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147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Applies DCT on different block sizes: 8x8, 16x16, 32x32</a:t>
            </a:r>
          </a:p>
          <a:p>
            <a:r>
              <a:rPr lang="en-US" sz="2400" dirty="0" smtClean="0"/>
              <a:t>It also introduced an ADST (Asymmetric Discrete Sine Transform)</a:t>
            </a:r>
          </a:p>
          <a:p>
            <a:r>
              <a:rPr lang="en-US" sz="2400" dirty="0" smtClean="0"/>
              <a:t>DCT and ADST are applied on a row or on a column (on one dimension)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37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Zig-zag parsing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Special zig-zag order</a:t>
            </a:r>
            <a:endParaRPr lang="en-US" sz="2400" dirty="0"/>
          </a:p>
        </p:txBody>
      </p:sp>
      <p:pic>
        <p:nvPicPr>
          <p:cNvPr id="7170" name="Picture 2" descr="https://upload.wikimedia.org/wikipedia/commons/thumb/4/4b/VP9_coefficient_scan_order.svg/800px-VP9_coefficient_scan_orde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57400"/>
            <a:ext cx="4059382" cy="405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893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H.265 – </a:t>
            </a:r>
            <a:r>
              <a:rPr lang="en-US" smtClean="0"/>
              <a:t>High efficiency video codec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0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MPEG-4 AVC/H.264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H.265 HEVC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finalized in 2013 (1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version), developed jointly by ITU.T VCEG group and ISO/IEC MPEG group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MPEG name : MPEG-H Part 2</a:t>
            </a:r>
          </a:p>
          <a:p>
            <a:r>
              <a:rPr lang="en-US" sz="2400" dirty="0" smtClean="0"/>
              <a:t>the ITU.T name : H.265</a:t>
            </a:r>
          </a:p>
          <a:p>
            <a:r>
              <a:rPr lang="en-US" sz="2400" dirty="0" smtClean="0"/>
              <a:t>the compression efficiency is twice the efficiency of H.264 at the same resolution and video quality</a:t>
            </a:r>
          </a:p>
          <a:p>
            <a:r>
              <a:rPr lang="en-US" sz="2400" dirty="0" smtClean="0"/>
              <a:t>the goals of H.265:</a:t>
            </a:r>
          </a:p>
          <a:p>
            <a:pPr lvl="1"/>
            <a:r>
              <a:rPr lang="en-US" sz="2000" dirty="0" smtClean="0"/>
              <a:t>Higher resolution (4K, 8K)</a:t>
            </a:r>
          </a:p>
          <a:p>
            <a:pPr lvl="1"/>
            <a:r>
              <a:rPr lang="en-US" sz="2000" dirty="0" smtClean="0"/>
              <a:t>Better compression</a:t>
            </a:r>
          </a:p>
          <a:p>
            <a:pPr lvl="1"/>
            <a:r>
              <a:rPr lang="en-US" sz="2000" dirty="0" smtClean="0"/>
              <a:t>Support for parallel processing architecture (multi-core, multi-</a:t>
            </a:r>
            <a:r>
              <a:rPr lang="en-US" sz="2000" dirty="0" err="1" smtClean="0"/>
              <a:t>cpu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Support for stereo and </a:t>
            </a:r>
            <a:r>
              <a:rPr lang="en-US" sz="2000" dirty="0" err="1" smtClean="0"/>
              <a:t>multiview</a:t>
            </a:r>
            <a:r>
              <a:rPr lang="en-US" sz="2000" dirty="0" smtClean="0"/>
              <a:t> capture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070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HEVC encoder design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295400"/>
            <a:ext cx="791527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6119336"/>
            <a:ext cx="784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G. Sullivan, J.-R. Ohm, W.-J. Han, T. </a:t>
            </a:r>
            <a:r>
              <a:rPr lang="en-US" sz="1400" dirty="0" err="1" smtClean="0"/>
              <a:t>Wiegand</a:t>
            </a:r>
            <a:r>
              <a:rPr lang="en-US" sz="1400" dirty="0" smtClean="0"/>
              <a:t>, </a:t>
            </a:r>
            <a:r>
              <a:rPr lang="en-US" sz="1400" dirty="0"/>
              <a:t>Overview of the High Efficiency Video Coding</a:t>
            </a:r>
            <a:br>
              <a:rPr lang="en-US" sz="1400" dirty="0"/>
            </a:br>
            <a:r>
              <a:rPr lang="en-US" sz="1400" dirty="0"/>
              <a:t>(HEVC) </a:t>
            </a:r>
            <a:r>
              <a:rPr lang="en-US" sz="1400" dirty="0" smtClean="0"/>
              <a:t>Standard, TCSVT, vol. 22, no. 12, pp. 1649, 2012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007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HEVC main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uses classical block-shaped region encoding, blocks ranging from 64x64 to 4x4</a:t>
            </a:r>
          </a:p>
          <a:p>
            <a:r>
              <a:rPr lang="en-US" sz="2400" dirty="0" smtClean="0"/>
              <a:t>uses both inter-frame prediction (with motion vectors and motion compensation) and intra-frame prediction(i.e. pixels from the frame are predicted from other pixels from the same frame)</a:t>
            </a:r>
          </a:p>
          <a:p>
            <a:r>
              <a:rPr lang="en-US" sz="2400" dirty="0" smtClean="0"/>
              <a:t>instead of I/P/B frames, HEVC has I/P/B slices (slice=set of consecutive CTUs)</a:t>
            </a:r>
          </a:p>
          <a:p>
            <a:r>
              <a:rPr lang="en-US" sz="2400" dirty="0" smtClean="0"/>
              <a:t>instead of a 16x16 macroblock, HEVC uses CTU (Coding tree unit) which is made by 1 </a:t>
            </a:r>
            <a:r>
              <a:rPr lang="en-US" sz="2400" dirty="0" err="1" smtClean="0"/>
              <a:t>luma</a:t>
            </a:r>
            <a:r>
              <a:rPr lang="en-US" sz="2400" dirty="0" smtClean="0"/>
              <a:t> CTB (Coding tree block) and 2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CTBs; a CTB is further </a:t>
            </a:r>
            <a:r>
              <a:rPr lang="en-US" sz="2400" dirty="0" err="1" smtClean="0"/>
              <a:t>splited</a:t>
            </a:r>
            <a:r>
              <a:rPr lang="en-US" sz="2400" dirty="0" smtClean="0"/>
              <a:t> into CB (coding block); 1 </a:t>
            </a:r>
            <a:r>
              <a:rPr lang="en-US" sz="2400" dirty="0" err="1" smtClean="0"/>
              <a:t>luma</a:t>
            </a:r>
            <a:r>
              <a:rPr lang="en-US" sz="2400" dirty="0" smtClean="0"/>
              <a:t> CB and 2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CBs form a CU (Coding Unit)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decision of intra-frame prediction or inter-frame prediction is taken at the CU level</a:t>
            </a:r>
          </a:p>
          <a:p>
            <a:r>
              <a:rPr lang="en-US" sz="2400" dirty="0" smtClean="0"/>
              <a:t>Uses </a:t>
            </a:r>
            <a:r>
              <a:rPr lang="en-US" sz="2400" dirty="0" err="1" smtClean="0"/>
              <a:t>YCbCr</a:t>
            </a:r>
            <a:r>
              <a:rPr lang="en-US" sz="2400" dirty="0" smtClean="0"/>
              <a:t> </a:t>
            </a:r>
            <a:r>
              <a:rPr lang="en-US" sz="2400" dirty="0" err="1" smtClean="0"/>
              <a:t>colorspace</a:t>
            </a:r>
            <a:r>
              <a:rPr lang="en-US" sz="2400" dirty="0" smtClean="0"/>
              <a:t> with 4:2:0 subsampling for all processing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403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CTU, CTB, CB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frame is partitioned into CTUs (Coding Tree Unit)</a:t>
            </a:r>
          </a:p>
          <a:p>
            <a:r>
              <a:rPr lang="en-US" sz="2400" dirty="0" smtClean="0"/>
              <a:t>one CTU contains 1 </a:t>
            </a:r>
            <a:r>
              <a:rPr lang="en-US" sz="2400" dirty="0" err="1" smtClean="0"/>
              <a:t>luma</a:t>
            </a:r>
            <a:r>
              <a:rPr lang="en-US" sz="2400" dirty="0" smtClean="0"/>
              <a:t> CTB and 2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CTBs</a:t>
            </a:r>
          </a:p>
          <a:p>
            <a:r>
              <a:rPr lang="en-US" sz="2400" dirty="0" smtClean="0"/>
              <a:t>a </a:t>
            </a:r>
            <a:r>
              <a:rPr lang="en-US" sz="2400" dirty="0" err="1" smtClean="0"/>
              <a:t>luma</a:t>
            </a:r>
            <a:r>
              <a:rPr lang="en-US" sz="2400" dirty="0" smtClean="0"/>
              <a:t> CTB can be 64x64, 32x32, 16x16 pixels and a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CTB can be 32x32, 16x16, 8x8 pixels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luma</a:t>
            </a:r>
            <a:r>
              <a:rPr lang="en-US" sz="2400" dirty="0" smtClean="0"/>
              <a:t>/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CTB can be used directly as a CB (Coding Block) end encoded or it can be further partitioned into multiple CBs</a:t>
            </a:r>
          </a:p>
          <a:p>
            <a:r>
              <a:rPr lang="en-US" sz="2400" dirty="0" smtClean="0"/>
              <a:t>the minimum size for a </a:t>
            </a:r>
            <a:r>
              <a:rPr lang="en-US" sz="2400" dirty="0" err="1" smtClean="0"/>
              <a:t>luma</a:t>
            </a:r>
            <a:r>
              <a:rPr lang="en-US" sz="2400" dirty="0" smtClean="0"/>
              <a:t> CB is 8x8 and for a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CB is 4x4</a:t>
            </a:r>
          </a:p>
          <a:p>
            <a:r>
              <a:rPr lang="en-US" sz="2400" dirty="0" smtClean="0"/>
              <a:t>the CTU </a:t>
            </a:r>
            <a:r>
              <a:rPr lang="en-US" sz="2400" dirty="0" err="1" smtClean="0"/>
              <a:t>spliting</a:t>
            </a:r>
            <a:r>
              <a:rPr lang="en-US" sz="2400" dirty="0" smtClean="0"/>
              <a:t> process has a </a:t>
            </a:r>
            <a:r>
              <a:rPr lang="en-US" sz="2400" dirty="0" err="1" smtClean="0"/>
              <a:t>quadtree</a:t>
            </a:r>
            <a:r>
              <a:rPr lang="en-US" sz="2400" dirty="0" smtClean="0"/>
              <a:t> structure and the splitting is applied recursively until we reached the desired size of a CB or the minimum allowed size of a CB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imilarly</a:t>
            </a:r>
            <a:r>
              <a:rPr lang="en-US" sz="2400" dirty="0" smtClean="0"/>
              <a:t>, a CU (Coding Unit) is 1 </a:t>
            </a:r>
            <a:r>
              <a:rPr lang="en-US" sz="2400" dirty="0" err="1" smtClean="0"/>
              <a:t>luma</a:t>
            </a:r>
            <a:r>
              <a:rPr lang="en-US" sz="2400" dirty="0" smtClean="0"/>
              <a:t> CB and 2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CBs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3303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PBs (Prediction Blocks) and TBs (Transform Blocks)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CTBs are first decomposed into a prediction quad-tree and the depth of the quad-tree goes from 64x64 to 4x4 pixels or the decoder can stop it at an intermediary depth; any node in the quad-tree has 4 children, except the leaf nodes (e.g. a 64x64 root quad-tree is first decomposed into 4 32x32 PBs)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ach leaf node in the quad-tree prediction is called a PB and it is encoded as either intra-predicted or inter-predicted, as residual error between the actual block and another one that predicts the actual block</a:t>
            </a:r>
          </a:p>
          <a:p>
            <a:r>
              <a:rPr lang="en-US" sz="2400" dirty="0" smtClean="0"/>
              <a:t>after the prediction quad-tree is computed and residual error is computed for all the pixels in a CTB, the CTB is further decomposed in another quad-tree, called the transform quad-tree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697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PBs (Prediction Blocks) and TBs (Transform Blocks)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transform quad-tree is computed in the same way as the prediction quad-tree (the leaf elements are now called TB) and the DCT transform is applied to each leaf node of the tree (i.e. to each TB)</a:t>
            </a:r>
          </a:p>
          <a:p>
            <a:r>
              <a:rPr lang="en-US" sz="2400" dirty="0" smtClean="0"/>
              <a:t>If the TB is 4x4 pixels, DST (Discrete Sine Transform) is applied </a:t>
            </a:r>
          </a:p>
          <a:p>
            <a:r>
              <a:rPr lang="en-US" sz="2400" dirty="0" smtClean="0"/>
              <a:t>by separating the prediction tree from the transform tree we can have a TB that is part of two separate PBs</a:t>
            </a:r>
          </a:p>
        </p:txBody>
      </p:sp>
    </p:spTree>
    <p:extLst>
      <p:ext uri="{BB962C8B-B14F-4D97-AF65-F5344CB8AC3E}">
        <p14:creationId xmlns:p14="http://schemas.microsoft.com/office/powerpoint/2010/main" val="4283754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Prediction Blocks and Transform Blocks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9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In the following figure we can see a prediction quad-tree or a transform quad tree decomposition: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85652"/>
            <a:ext cx="761103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702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Intra-prediction and inter-prediction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f</a:t>
            </a:r>
            <a:r>
              <a:rPr lang="en-US" sz="2600" dirty="0" smtClean="0"/>
              <a:t>or </a:t>
            </a:r>
            <a:r>
              <a:rPr lang="en-US" sz="2600" dirty="0" smtClean="0"/>
              <a:t>intra-prediction HEVC has 35 prediction angles/directions while H.264 has only 9 for predicting pixels from neighboring samples</a:t>
            </a:r>
          </a:p>
          <a:p>
            <a:r>
              <a:rPr lang="en-US" sz="2600" dirty="0" smtClean="0"/>
              <a:t>quarter-pixel resolution is used for inter-prediction</a:t>
            </a:r>
          </a:p>
          <a:p>
            <a:r>
              <a:rPr lang="en-US" sz="2600" dirty="0" smtClean="0"/>
              <a:t>instead of I/P/B frames, we now have I/P/B slides</a:t>
            </a:r>
          </a:p>
          <a:p>
            <a:r>
              <a:rPr lang="en-US" sz="2600" dirty="0" smtClean="0"/>
              <a:t>many inter-prediction partitioning modes of a CB:  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ymmetric </a:t>
            </a:r>
            <a:r>
              <a:rPr lang="en-US" sz="2200" dirty="0" smtClean="0"/>
              <a:t>modes: </a:t>
            </a:r>
            <a:r>
              <a:rPr lang="pt-BR" sz="2200" dirty="0" smtClean="0"/>
              <a:t>PART-2N×2N (CB is not split), PART-2N×N (CB is </a:t>
            </a:r>
            <a:r>
              <a:rPr lang="en-US" sz="2200" dirty="0"/>
              <a:t>split into two </a:t>
            </a:r>
            <a:r>
              <a:rPr lang="en-US" sz="2200" dirty="0" smtClean="0"/>
              <a:t>equal-size PBs horizontally)</a:t>
            </a:r>
            <a:r>
              <a:rPr lang="pt-BR" sz="2200" dirty="0" smtClean="0"/>
              <a:t>, PART-N×2N (CB is </a:t>
            </a:r>
            <a:r>
              <a:rPr lang="en-US" sz="2200" dirty="0"/>
              <a:t>split into two </a:t>
            </a:r>
            <a:r>
              <a:rPr lang="en-US" sz="2200" dirty="0" smtClean="0"/>
              <a:t>equal-size PBs vertically), </a:t>
            </a:r>
            <a:r>
              <a:rPr lang="en-US" sz="2200" dirty="0"/>
              <a:t>PART-N×N </a:t>
            </a:r>
            <a:r>
              <a:rPr lang="en-US" sz="2200" dirty="0" smtClean="0"/>
              <a:t>(CB is split into 4 equal size PBs) </a:t>
            </a:r>
          </a:p>
          <a:p>
            <a:pPr lvl="1"/>
            <a:r>
              <a:rPr lang="en-US" sz="2200" dirty="0" smtClean="0"/>
              <a:t>asymmetric partition modes: PART-2N×nU, PART-2N×nD</a:t>
            </a:r>
            <a:r>
              <a:rPr lang="en-US" sz="2200" dirty="0"/>
              <a:t>, </a:t>
            </a:r>
            <a:r>
              <a:rPr lang="en-US" sz="2200" dirty="0" smtClean="0"/>
              <a:t>PART-nL×2N</a:t>
            </a:r>
            <a:r>
              <a:rPr lang="en-US" sz="2200" dirty="0"/>
              <a:t>, and </a:t>
            </a:r>
            <a:r>
              <a:rPr lang="en-US" sz="2200" dirty="0" smtClean="0"/>
              <a:t>PART-nR×2N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4524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Intra-prediction modes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1757363"/>
            <a:ext cx="432972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0600" y="57150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Pixels in a block are predicted from other pixels from the same slice/frame.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68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Slices and 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picture is divided into </a:t>
            </a:r>
            <a:r>
              <a:rPr lang="en-US" sz="2400" u="sng" dirty="0" smtClean="0"/>
              <a:t>slides </a:t>
            </a:r>
            <a:r>
              <a:rPr lang="en-US" sz="2400" dirty="0" smtClean="0"/>
              <a:t>(composed from slides segments) or tiles (composed from tiles segments)</a:t>
            </a:r>
            <a:endParaRPr lang="en-US" sz="2400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019" y="2819400"/>
            <a:ext cx="6477000" cy="260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13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MPEG-4 AVC/H.264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Developed jointly by ISO MPEG (Moving Picture Experts Group) and ITU-T VCEG (Video Coding Experts Group)</a:t>
            </a:r>
          </a:p>
          <a:p>
            <a:r>
              <a:rPr lang="en-US" sz="2400" dirty="0" smtClean="0"/>
              <a:t>Reached international standard in 2003 and subsequent parts were added up to 2007; after 2007 various amendment were still added</a:t>
            </a:r>
          </a:p>
          <a:p>
            <a:r>
              <a:rPr lang="en-US" sz="2400" dirty="0" smtClean="0"/>
              <a:t>Conceptually divided into Video Coding Layer (VCL) – video encoding and decoding and Network Abstraction Layer (NAL) – transporting video over various transport layers (RTP/IP, MPEG-2 TS etc.)</a:t>
            </a:r>
          </a:p>
          <a:p>
            <a:r>
              <a:rPr lang="en-US" sz="2400" dirty="0" smtClean="0"/>
              <a:t>Has 25 profiles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4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 and 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DCT is applied on TBs of sizes 32x32, 16x16, 8x8 and 4x4</a:t>
            </a:r>
          </a:p>
          <a:p>
            <a:r>
              <a:rPr lang="en-US" sz="2400" dirty="0" smtClean="0"/>
              <a:t>DST (Discrete Sine Transform) is applied on 4x4 TBs</a:t>
            </a:r>
          </a:p>
          <a:p>
            <a:r>
              <a:rPr lang="en-US" sz="2400" dirty="0" smtClean="0"/>
              <a:t>H.265 HEVC used matrixes of coefficients with integer approximations for the cosine and sine functions in the DCT and DST formulas</a:t>
            </a:r>
          </a:p>
          <a:p>
            <a:r>
              <a:rPr lang="en-US" sz="2400" dirty="0" smtClean="0"/>
              <a:t>quantization matrixes of 4x4 or 8x8 based on a Quantization Parameter (having values between 0 and 51) are used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fter quantization, a </a:t>
            </a:r>
            <a:r>
              <a:rPr lang="en-US" sz="2400" dirty="0" err="1" smtClean="0"/>
              <a:t>deblocking</a:t>
            </a:r>
            <a:r>
              <a:rPr lang="en-US" sz="2400" dirty="0" smtClean="0"/>
              <a:t> filter is applied just like in H.264 AVC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75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Entropy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entropy encoding, CABAC is used similar to the way is specified in H.264 AVC, with minor modifications.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2478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NAL (Network Access Layer)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 err="1" smtClean="0"/>
              <a:t>Bitstream</a:t>
            </a:r>
            <a:r>
              <a:rPr lang="en-US" sz="2400" dirty="0" smtClean="0"/>
              <a:t> includes first global parameters (</a:t>
            </a:r>
            <a:r>
              <a:rPr lang="en-US" sz="2400" dirty="0"/>
              <a:t>VPS,SPS,PPS etc.) </a:t>
            </a:r>
            <a:r>
              <a:rPr lang="en-US" sz="2400" dirty="0" smtClean="0"/>
              <a:t>and then a list of </a:t>
            </a:r>
            <a:r>
              <a:rPr lang="en-US" sz="2400" u="sng" dirty="0" smtClean="0"/>
              <a:t>NAL units</a:t>
            </a:r>
          </a:p>
          <a:p>
            <a:r>
              <a:rPr lang="en-US" sz="2400" dirty="0" smtClean="0"/>
              <a:t>a NAL unit is an encoded frame/picture </a:t>
            </a:r>
          </a:p>
          <a:p>
            <a:r>
              <a:rPr lang="en-US" sz="2400" dirty="0" smtClean="0"/>
              <a:t>reading a NAL </a:t>
            </a:r>
            <a:r>
              <a:rPr lang="en-US" sz="2400" dirty="0"/>
              <a:t>unit </a:t>
            </a:r>
            <a:r>
              <a:rPr lang="en-US" sz="2400" dirty="0" smtClean="0"/>
              <a:t>from the </a:t>
            </a:r>
            <a:r>
              <a:rPr lang="en-US" sz="2400" dirty="0" err="1" smtClean="0"/>
              <a:t>bitstream</a:t>
            </a:r>
            <a:r>
              <a:rPr lang="en-US" sz="2400" dirty="0" smtClean="0"/>
              <a:t> is described in the Annex </a:t>
            </a:r>
            <a:r>
              <a:rPr lang="en-US" sz="2400" dirty="0"/>
              <a:t>B </a:t>
            </a:r>
            <a:r>
              <a:rPr lang="en-US" sz="2400" dirty="0" smtClean="0"/>
              <a:t>of the standard 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syntax and semantics of the NAL </a:t>
            </a:r>
            <a:r>
              <a:rPr lang="en-US" sz="2400" dirty="0"/>
              <a:t>Unit </a:t>
            </a:r>
            <a:r>
              <a:rPr lang="en-US" sz="2400" dirty="0" smtClean="0"/>
              <a:t>contents is described in section 7.3 of the standard</a:t>
            </a:r>
            <a:endParaRPr lang="en-US" sz="2400" dirty="0"/>
          </a:p>
          <a:p>
            <a:r>
              <a:rPr lang="en-US" sz="2400" dirty="0" smtClean="0"/>
              <a:t>decoding a </a:t>
            </a:r>
            <a:r>
              <a:rPr lang="en-US" sz="2400" dirty="0"/>
              <a:t>NAL Unit </a:t>
            </a:r>
            <a:r>
              <a:rPr lang="en-US" sz="2400" dirty="0" smtClean="0"/>
              <a:t>is described in section 8.2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ecoding a slice from a NAL </a:t>
            </a:r>
            <a:r>
              <a:rPr lang="en-US" sz="2400" dirty="0"/>
              <a:t>unit </a:t>
            </a:r>
            <a:r>
              <a:rPr lang="en-US" sz="2400" dirty="0" smtClean="0"/>
              <a:t>is described in section 8.3 of the standard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20978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Wavefront</a:t>
            </a:r>
            <a:r>
              <a:rPr lang="en-US" dirty="0" smtClean="0"/>
              <a:t> parallel processing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0"/>
            <a:ext cx="5555401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16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H.264 architecture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30036"/>
            <a:ext cx="665797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6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Frame encoding. Slices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frame is divided into slices (a group of macroblocks, not necessary consecutive) which are independently encoded and decoded</a:t>
            </a:r>
          </a:p>
          <a:p>
            <a:r>
              <a:rPr lang="en-US" sz="2400" dirty="0" smtClean="0"/>
              <a:t>If prev. standards had I/P/B frames, H.264 has I/P/B slices and the slice type determines the prediction modes available to macroblocks from the slide</a:t>
            </a:r>
          </a:p>
          <a:p>
            <a:r>
              <a:rPr lang="en-US" sz="2400" dirty="0" smtClean="0"/>
              <a:t>Arbitrary slice order (ASO) in the compressed </a:t>
            </a:r>
            <a:r>
              <a:rPr lang="en-US" sz="2400" dirty="0" err="1" smtClean="0"/>
              <a:t>bitstream</a:t>
            </a:r>
            <a:endParaRPr lang="en-US" sz="2400" dirty="0" smtClean="0"/>
          </a:p>
          <a:p>
            <a:r>
              <a:rPr lang="en-US" sz="2400" dirty="0" smtClean="0"/>
              <a:t>Synchronization slice (SI for </a:t>
            </a:r>
            <a:r>
              <a:rPr lang="en-US" sz="2400" dirty="0" err="1" smtClean="0"/>
              <a:t>intracoding</a:t>
            </a:r>
            <a:r>
              <a:rPr lang="en-US" sz="2400" dirty="0" smtClean="0"/>
              <a:t> and SP for </a:t>
            </a:r>
            <a:r>
              <a:rPr lang="en-US" sz="2400" dirty="0" err="1" smtClean="0"/>
              <a:t>intercoding</a:t>
            </a:r>
            <a:r>
              <a:rPr lang="en-US" sz="2400" dirty="0" smtClean="0"/>
              <a:t>) – a type of slice that enables efficient switching between streams or between different parts of the same stream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31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Slices. Flexible Macroblock Ordering (FMO)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Picture is divided into slice groups and a slice contains a group of macroblocks.</a:t>
            </a:r>
          </a:p>
          <a:p>
            <a:r>
              <a:rPr lang="en-US" sz="2400" dirty="0" smtClean="0"/>
              <a:t>Macroblocks are allocated to slice groups according to a map (see fig.)</a:t>
            </a:r>
          </a:p>
          <a:p>
            <a:r>
              <a:rPr lang="en-US" sz="2400" dirty="0" smtClean="0"/>
              <a:t>A slice contains the macroblocks in raster-scan order from a slice group</a:t>
            </a:r>
          </a:p>
          <a:p>
            <a:r>
              <a:rPr lang="en-US" sz="2400" dirty="0" smtClean="0"/>
              <a:t>Corrupted macroblocks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can be reconstructed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from macroblocks from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the same slice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6" y="3664527"/>
            <a:ext cx="5235604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06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Macroblock encoding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 macroblock is partitioned into blocks in several ways (see fig.)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ax. 32 motion vectors can be used for 1 macroblock (if the MB is partitioned into 16 4x4 blocks)</a:t>
            </a:r>
          </a:p>
          <a:p>
            <a:r>
              <a:rPr lang="en-US" sz="2400" dirty="0" smtClean="0"/>
              <a:t>a MB can be predicted from max 32 frames (not just from 2 frames as for prev. standard B-frames) – flexible multiple reference picture buffer</a:t>
            </a:r>
          </a:p>
          <a:p>
            <a:r>
              <a:rPr lang="en-US" sz="2400" dirty="0" smtClean="0"/>
              <a:t>Quarter-pixel accuracy</a:t>
            </a:r>
          </a:p>
          <a:p>
            <a:pPr marL="0" indent="0">
              <a:buNone/>
            </a:pPr>
            <a:r>
              <a:rPr lang="en-US" sz="2400" dirty="0" smtClean="0"/>
              <a:t>     for motion estimation </a:t>
            </a:r>
          </a:p>
          <a:p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25" y="4419600"/>
            <a:ext cx="5371002" cy="2251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5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Multireference</a:t>
            </a:r>
            <a:r>
              <a:rPr lang="en-US" sz="3600" dirty="0" smtClean="0"/>
              <a:t> macroblock prediction</a:t>
            </a:r>
            <a:endParaRPr lang="en-US" sz="3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42655"/>
            <a:ext cx="7141059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5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Macroblock encoding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Quarter-pixel accuracy for motion estimation - </a:t>
            </a:r>
            <a:r>
              <a:rPr lang="en-US" sz="2400" dirty="0" err="1"/>
              <a:t>Luma</a:t>
            </a:r>
            <a:r>
              <a:rPr lang="en-US" sz="2400" dirty="0"/>
              <a:t> component predictions at </a:t>
            </a:r>
            <a:r>
              <a:rPr lang="en-US" sz="2400" dirty="0" smtClean="0"/>
              <a:t>half-sample locations </a:t>
            </a:r>
            <a:r>
              <a:rPr lang="en-US" sz="2400" dirty="0"/>
              <a:t>are interpolated using a 6-tap FIR </a:t>
            </a:r>
            <a:r>
              <a:rPr lang="en-US" sz="2400" dirty="0" smtClean="0"/>
              <a:t>filter; predictions </a:t>
            </a:r>
            <a:r>
              <a:rPr lang="en-US" sz="2400" dirty="0"/>
              <a:t>at quarter-sample locations </a:t>
            </a:r>
            <a:r>
              <a:rPr lang="en-US" sz="2400" dirty="0" smtClean="0"/>
              <a:t>are </a:t>
            </a:r>
            <a:r>
              <a:rPr lang="en-US" sz="2400" dirty="0"/>
              <a:t>computed through a bilinear interpolation of the values for two </a:t>
            </a:r>
            <a:r>
              <a:rPr lang="en-US" sz="2400" dirty="0" err="1"/>
              <a:t>neighbouring</a:t>
            </a:r>
            <a:r>
              <a:rPr lang="en-US" sz="2400" dirty="0"/>
              <a:t> </a:t>
            </a:r>
            <a:r>
              <a:rPr lang="en-US" sz="2400" dirty="0" smtClean="0"/>
              <a:t>integer or </a:t>
            </a:r>
            <a:r>
              <a:rPr lang="en-US" sz="2400" dirty="0"/>
              <a:t>half-sample locations. </a:t>
            </a:r>
            <a:endParaRPr lang="en-US" sz="2400" dirty="0" smtClean="0"/>
          </a:p>
          <a:p>
            <a:r>
              <a:rPr lang="en-US" sz="2400" dirty="0" smtClean="0"/>
              <a:t>A MB can be encoded as a weighted average of other MBs from different frames</a:t>
            </a:r>
          </a:p>
          <a:p>
            <a:r>
              <a:rPr lang="en-US" sz="2400" dirty="0" err="1" smtClean="0"/>
              <a:t>Intraprediction</a:t>
            </a:r>
            <a:r>
              <a:rPr lang="en-US" sz="2400" dirty="0" smtClean="0"/>
              <a:t> modes (predicting pixel values inside a frame from neighbor samples):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80462"/>
            <a:ext cx="3962400" cy="179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5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</TotalTime>
  <Words>1757</Words>
  <Application>Microsoft Office PowerPoint</Application>
  <PresentationFormat>On-screen Show (4:3)</PresentationFormat>
  <Paragraphs>135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Modern Video Codecs MPEG-4 AVC/H.264, H.265 HEVC, VP9, AV1</vt:lpstr>
      <vt:lpstr>MPEG-4 AVC/H.264</vt:lpstr>
      <vt:lpstr>MPEG-4 AVC/H.264</vt:lpstr>
      <vt:lpstr>H.264 architecture</vt:lpstr>
      <vt:lpstr>Frame encoding. Slices</vt:lpstr>
      <vt:lpstr>Slices. Flexible Macroblock Ordering (FMO)</vt:lpstr>
      <vt:lpstr>Macroblock encoding</vt:lpstr>
      <vt:lpstr>Multireference macroblock prediction</vt:lpstr>
      <vt:lpstr>Macroblock encoding</vt:lpstr>
      <vt:lpstr>Deblocking filter</vt:lpstr>
      <vt:lpstr>Discrete Cosine Transform</vt:lpstr>
      <vt:lpstr>Entropy coding</vt:lpstr>
      <vt:lpstr>The VP9 Codec</vt:lpstr>
      <vt:lpstr>About VP9</vt:lpstr>
      <vt:lpstr>Macroblocks</vt:lpstr>
      <vt:lpstr>Block prediction</vt:lpstr>
      <vt:lpstr>DCT</vt:lpstr>
      <vt:lpstr>Zig-zag parsing</vt:lpstr>
      <vt:lpstr>H.265 – High efficiency video codec</vt:lpstr>
      <vt:lpstr>About H.265 HEVC</vt:lpstr>
      <vt:lpstr>The HEVC encoder design</vt:lpstr>
      <vt:lpstr>HEVC main lines</vt:lpstr>
      <vt:lpstr>CTU, CTB, CB</vt:lpstr>
      <vt:lpstr>PBs (Prediction Blocks) and TBs (Transform Blocks)</vt:lpstr>
      <vt:lpstr>PBs (Prediction Blocks) and TBs (Transform Blocks)</vt:lpstr>
      <vt:lpstr>Prediction Blocks and Transform Blocks decomposition</vt:lpstr>
      <vt:lpstr>Intra-prediction and inter-prediction</vt:lpstr>
      <vt:lpstr>Intra-prediction modes</vt:lpstr>
      <vt:lpstr>Slices and tiles</vt:lpstr>
      <vt:lpstr>Transform and quantization</vt:lpstr>
      <vt:lpstr>Entropy encoding</vt:lpstr>
      <vt:lpstr>NAL (Network Access Layer) Units</vt:lpstr>
      <vt:lpstr>Wavefront parallel processing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Forest</cp:lastModifiedBy>
  <cp:revision>73</cp:revision>
  <dcterms:created xsi:type="dcterms:W3CDTF">2018-12-13T05:02:06Z</dcterms:created>
  <dcterms:modified xsi:type="dcterms:W3CDTF">2020-12-15T10:09:33Z</dcterms:modified>
</cp:coreProperties>
</file>